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5.jpeg" ContentType="image/jpeg"/>
  <Override PartName="/ppt/media/media4.mp4" ContentType="video/unknown"/>
  <Override PartName="/ppt/media/media5.mp4" ContentType="video/unknown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johanneskrotz.org/downloads" TargetMode="External"/><Relationship Id="rId3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johanneskrotz.org/downloads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s and Papers: johanneskrotz.org/downloads"/>
          <p:cNvSpPr txBox="1"/>
          <p:nvPr/>
        </p:nvSpPr>
        <p:spPr>
          <a:xfrm>
            <a:off x="193979" y="12734514"/>
            <a:ext cx="21189968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FFFFFF"/>
                </a:solidFill>
              </a:defRPr>
            </a:pPr>
            <a:r>
              <a:t>Slides and Papers: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johanneskrotz.org/downloads</a:t>
            </a:r>
          </a:p>
        </p:txBody>
      </p:sp>
      <p:pic>
        <p:nvPicPr>
          <p:cNvPr id="15" name="qrCOSE.png" descr="qrCO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1744" y="11883676"/>
            <a:ext cx="1724945" cy="172494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3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2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8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9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s and Papers: Contact: johanneskrotz.org"/>
          <p:cNvSpPr txBox="1"/>
          <p:nvPr/>
        </p:nvSpPr>
        <p:spPr>
          <a:xfrm>
            <a:off x="193979" y="12642596"/>
            <a:ext cx="21189968" cy="793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 and Papers:</a:t>
            </a:r>
            <a:br/>
            <a:r>
              <a:t>Contact: johanneskrotz.org</a:t>
            </a:r>
          </a:p>
        </p:txBody>
      </p:sp>
      <p:pic>
        <p:nvPicPr>
          <p:cNvPr id="166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46669" y="12404440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Moss-covered rocks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6" name="Slides and Papers: johanneskrotz.org/downloads"/>
          <p:cNvSpPr txBox="1"/>
          <p:nvPr/>
        </p:nvSpPr>
        <p:spPr>
          <a:xfrm>
            <a:off x="193979" y="12734514"/>
            <a:ext cx="21189968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FFFFFF"/>
                </a:solidFill>
              </a:defRPr>
            </a:pPr>
            <a:r>
              <a:t>Slides and Papers: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johanneskrotz.org/downloads</a:t>
            </a:r>
          </a:p>
        </p:txBody>
      </p:sp>
      <p:pic>
        <p:nvPicPr>
          <p:cNvPr id="47" name="qrCOSE.png" descr="qrCO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1744" y="11883676"/>
            <a:ext cx="1724945" cy="172494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6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Relationship Id="rId5" Type="http://schemas.openxmlformats.org/officeDocument/2006/relationships/video" Target="../media/media3.mp4"/><Relationship Id="rId6" Type="http://schemas.microsoft.com/office/2007/relationships/media" Target="../media/media3.mp4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0.png"/><Relationship Id="rId5" Type="http://schemas.openxmlformats.org/officeDocument/2006/relationships/video" Target="../media/media5.mp4"/><Relationship Id="rId6" Type="http://schemas.microsoft.com/office/2007/relationships/media" Target="../media/media5.mp4"/><Relationship Id="rId7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mputational Hybrid Methods for Kinetic Transport"/>
          <p:cNvSpPr txBox="1"/>
          <p:nvPr>
            <p:ph type="title"/>
          </p:nvPr>
        </p:nvSpPr>
        <p:spPr>
          <a:xfrm>
            <a:off x="1206497" y="1011060"/>
            <a:ext cx="21971006" cy="2071991"/>
          </a:xfrm>
          <a:prstGeom prst="rect">
            <a:avLst/>
          </a:prstGeom>
        </p:spPr>
        <p:txBody>
          <a:bodyPr/>
          <a:lstStyle>
            <a:lvl1pPr defTabSz="1487385">
              <a:defRPr spc="-200" sz="7000"/>
            </a:lvl1pPr>
          </a:lstStyle>
          <a:p>
            <a:pPr/>
            <a:r>
              <a:t>Computational Hybrid Methods for Kinetic Transport</a:t>
            </a:r>
          </a:p>
        </p:txBody>
      </p:sp>
      <p:sp>
        <p:nvSpPr>
          <p:cNvPr id="177" name="Johannes Krotz…"/>
          <p:cNvSpPr txBox="1"/>
          <p:nvPr>
            <p:ph type="body" sz="quarter" idx="1"/>
          </p:nvPr>
        </p:nvSpPr>
        <p:spPr>
          <a:xfrm>
            <a:off x="1206500" y="3656331"/>
            <a:ext cx="21971002" cy="1905002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defTabSz="586104">
              <a:defRPr sz="3900"/>
            </a:pPr>
            <a:r>
              <a:t>Johannes Krotz</a:t>
            </a:r>
          </a:p>
          <a:p>
            <a:pPr defTabSz="586104">
              <a:defRPr sz="3900"/>
            </a:pPr>
            <a:r>
              <a:t>(Aerospace &amp; Mechanical </a:t>
            </a:r>
          </a:p>
          <a:p>
            <a:pPr defTabSz="586104">
              <a:defRPr sz="3900"/>
            </a:pPr>
            <a:r>
              <a:t>Engineering)</a:t>
            </a:r>
          </a:p>
        </p:txBody>
      </p:sp>
      <p:pic>
        <p:nvPicPr>
          <p:cNvPr id="178" name="Hilbertlist.png" descr="Hilbert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993" y="3185566"/>
            <a:ext cx="11818528" cy="8304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pic>
        <p:nvPicPr>
          <p:cNvPr id="217" name="dragon.jpg" descr="drag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2" y="2567481"/>
            <a:ext cx="10726296" cy="8581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xfrm>
            <a:off x="463538" y="150101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Hilbert’s 6th Problem</a:t>
            </a:r>
          </a:p>
        </p:txBody>
      </p:sp>
      <p:sp>
        <p:nvSpPr>
          <p:cNvPr id="181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kinetic_limits.png" descr="kinetic_lim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34401"/>
            <a:ext cx="24384002" cy="964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ody Level One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34401"/>
            <a:ext cx="24384000" cy="964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usion.jpg" descr="fus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4" y="872165"/>
            <a:ext cx="9031112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honons.jpg" descr="phonon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60372" y="585011"/>
            <a:ext cx="7600076" cy="538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reactor.png" descr="reac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368" y="5898987"/>
            <a:ext cx="8462489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hotons.jpg" descr="photon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23785" y="5488021"/>
            <a:ext cx="9525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g-Xray-2.jpg" descr="Dog-Xray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24620" y="4973313"/>
            <a:ext cx="733476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y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Toy Problem</a:t>
            </a:r>
          </a:p>
        </p:txBody>
      </p:sp>
      <p:pic>
        <p:nvPicPr>
          <p:cNvPr id="193" name="particle_trajectories.mp4" descr="particle_trajectori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89720" y="2270117"/>
            <a:ext cx="17204560" cy="917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transport_sigma1.mp4" descr="transport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38763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ransport_sigma10.mp4" descr="transport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5816290"/>
            <a:ext cx="24384002" cy="609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1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7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1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imulation(MC) vs PDE(deterministi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Simulation(MC) vs PDE(deterministic)</a:t>
            </a:r>
          </a:p>
        </p:txBody>
      </p:sp>
      <p:sp>
        <p:nvSpPr>
          <p:cNvPr id="201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is cheap and accurate where scattering is low</a:t>
            </a:r>
          </a:p>
          <a:p>
            <a:pPr marL="0" indent="0">
              <a:buSzTx/>
              <a:buNone/>
            </a:pPr>
            <a:r>
              <a:t>    Slows down with many interactions</a:t>
            </a:r>
          </a:p>
          <a:p>
            <a:pPr marL="0" indent="0">
              <a:buSzTx/>
              <a:buNone/>
            </a:pPr>
            <a:r>
              <a:t>    Captures wave fronts</a:t>
            </a:r>
          </a:p>
          <a:p>
            <a:pPr marL="0" indent="0">
              <a:buSzTx/>
              <a:buNone/>
            </a:pPr>
          </a:p>
          <a:p>
            <a:pPr/>
            <a:r>
              <a:t>Deterministic shines, where scattering is high</a:t>
            </a:r>
          </a:p>
          <a:p>
            <a:pPr marL="0" indent="0">
              <a:buSzTx/>
              <a:buNone/>
            </a:pPr>
            <a:r>
              <a:t>    Struggles with discontinuities (fronts)</a:t>
            </a:r>
          </a:p>
          <a:p>
            <a:pPr marL="0" indent="0">
              <a:buSzTx/>
              <a:buNone/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yb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</a:t>
            </a:r>
          </a:p>
        </p:txBody>
      </p:sp>
      <p:sp>
        <p:nvSpPr>
          <p:cNvPr id="204" name="Body Level One…"/>
          <p:cNvSpPr txBox="1"/>
          <p:nvPr>
            <p:ph type="body" idx="21"/>
          </p:nvPr>
        </p:nvSpPr>
        <p:spPr>
          <a:xfrm>
            <a:off x="1411983" y="2412854"/>
            <a:ext cx="21971001" cy="825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Split particles into collided &amp; uncollided</a:t>
            </a:r>
          </a:p>
          <a:p>
            <a:pPr/>
            <a:r>
              <a:t>Simulate uncollided with MC</a:t>
            </a:r>
          </a:p>
          <a:p>
            <a:pPr/>
            <a:r>
              <a:t>Solve for collided Densities with PDE</a:t>
            </a:r>
          </a:p>
        </p:txBody>
      </p:sp>
      <p:pic>
        <p:nvPicPr>
          <p:cNvPr id="205" name="fusion.jpg" descr="fus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4652" y="884581"/>
            <a:ext cx="7803610" cy="109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ybrid_trajectories.png" descr="hybrid_trajectories.png"/>
          <p:cNvPicPr>
            <a:picLocks noChangeAspect="1"/>
          </p:cNvPicPr>
          <p:nvPr/>
        </p:nvPicPr>
        <p:blipFill>
          <a:blip r:embed="rId3">
            <a:extLst/>
          </a:blip>
          <a:srcRect l="23737" t="18702" r="25720" b="18702"/>
          <a:stretch>
            <a:fillRect/>
          </a:stretch>
        </p:blipFill>
        <p:spPr>
          <a:xfrm>
            <a:off x="3412632" y="5622521"/>
            <a:ext cx="7690845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hybrid_sigma1.mp4" descr="hybrid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240848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hybrid_sigma10.mp4" descr="hybrid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5781926"/>
            <a:ext cx="24384002" cy="609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8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21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0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2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ummary &amp;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Summary &amp; Future work</a:t>
            </a:r>
          </a:p>
        </p:txBody>
      </p:sp>
      <p:sp>
        <p:nvSpPr>
          <p:cNvPr id="214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+ PDE patch each other’s weaknesses</a:t>
            </a:r>
          </a:p>
          <a:p>
            <a:pPr/>
            <a:r>
              <a:t>Tested on several more realistic Benchmarks</a:t>
            </a:r>
          </a:p>
          <a:p>
            <a:pPr/>
            <a:r>
              <a:t>Hybrids are more accurate and/or cheaper, often both</a:t>
            </a:r>
          </a:p>
          <a:p>
            <a:pPr/>
          </a:p>
          <a:p>
            <a:pPr/>
            <a:r>
              <a:t>Expand: Multiscatter,Multienergy, Nonisotropic and Nonlinear</a:t>
            </a:r>
          </a:p>
          <a:p>
            <a:pPr/>
            <a:r>
              <a:t>Apply: Phonons,Reactors, Fusion,…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